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1"/>
  </p:notesMasterIdLst>
  <p:handoutMasterIdLst>
    <p:handoutMasterId r:id="rId32"/>
  </p:handoutMasterIdLst>
  <p:sldIdLst>
    <p:sldId id="314" r:id="rId5"/>
    <p:sldId id="315" r:id="rId6"/>
    <p:sldId id="326" r:id="rId7"/>
    <p:sldId id="316" r:id="rId8"/>
    <p:sldId id="317" r:id="rId9"/>
    <p:sldId id="319" r:id="rId10"/>
    <p:sldId id="325" r:id="rId11"/>
    <p:sldId id="328" r:id="rId12"/>
    <p:sldId id="329" r:id="rId13"/>
    <p:sldId id="330" r:id="rId14"/>
    <p:sldId id="331" r:id="rId15"/>
    <p:sldId id="332" r:id="rId16"/>
    <p:sldId id="333" r:id="rId17"/>
    <p:sldId id="323" r:id="rId18"/>
    <p:sldId id="320" r:id="rId19"/>
    <p:sldId id="324" r:id="rId20"/>
    <p:sldId id="322" r:id="rId21"/>
    <p:sldId id="334" r:id="rId22"/>
    <p:sldId id="335" r:id="rId23"/>
    <p:sldId id="336" r:id="rId24"/>
    <p:sldId id="327" r:id="rId25"/>
    <p:sldId id="321" r:id="rId26"/>
    <p:sldId id="337" r:id="rId27"/>
    <p:sldId id="338" r:id="rId28"/>
    <p:sldId id="339" r:id="rId29"/>
    <p:sldId id="34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FAE31-AE91-9F5B-B205-70DE6643B520}" v="175" dt="2024-06-24T07:45:26.531"/>
    <p1510:client id="{0A16C33A-8BA4-7F7A-76AF-972BEA3CE54D}" v="41" dt="2024-06-24T08:23:00.967"/>
    <p1510:client id="{1614300E-8F86-0678-04C5-866410F03977}" v="16" dt="2024-06-25T03:59:40.901"/>
    <p1510:client id="{24C601FB-C76B-32A9-ECD9-A04981192479}" v="58" dt="2024-06-24T17:51:35.693"/>
    <p1510:client id="{6059B32B-2533-15B1-ABB1-351A1E9C5F25}" v="114" dt="2024-06-24T05:29:20.909"/>
    <p1510:client id="{A05112B8-B0F4-E2C5-B18F-074246018426}" v="226" dt="2024-06-25T15:43:21.881"/>
    <p1510:client id="{B6368EBE-5F16-B6DF-4026-48835028002B}" v="131" dt="2024-06-24T09:17:59.368"/>
    <p1510:client id="{C6F4EE5E-AD68-B2FA-FA9B-7974FDA9F7DB}" v="1992" dt="2024-06-24T10:09:55.878"/>
    <p1510:client id="{D01939D1-AB23-F70C-CD4D-EB8D8AFBE26B}" v="539" dt="2024-06-24T17:07:33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>
              <a:lnSpc>
                <a:spcPct val="90000"/>
              </a:lnSpc>
              <a:spcAft>
                <a:spcPts val="1200"/>
              </a:spcAft>
            </a:pPr>
            <a:r>
              <a:rPr lang="el-GR" err="1"/>
              <a:t>Clip</a:t>
            </a:r>
            <a:r>
              <a:rPr lang="el-GR"/>
              <a:t> </a:t>
            </a:r>
            <a:r>
              <a:rPr lang="el-GR" err="1"/>
              <a:t>polygon</a:t>
            </a:r>
            <a:r>
              <a:rPr lang="el-GR"/>
              <a:t> w.r.t. </a:t>
            </a:r>
            <a:r>
              <a:rPr lang="el-GR" err="1"/>
              <a:t>cells</a:t>
            </a:r>
            <a:r>
              <a:rPr lang="el-GR"/>
              <a:t> of the 2Nx2N </a:t>
            </a:r>
            <a:r>
              <a:rPr lang="el-GR" err="1"/>
              <a:t>grid</a:t>
            </a:r>
            <a:endParaRPr lang="el-GR" err="1">
              <a:cs typeface="Calibri"/>
            </a:endParaRPr>
          </a:p>
          <a:p>
            <a:pPr lvl="1">
              <a:lnSpc>
                <a:spcPct val="90000"/>
              </a:lnSpc>
              <a:spcAft>
                <a:spcPts val="1200"/>
              </a:spcAft>
              <a:buFont typeface="Courier New,monospace"/>
              <a:buChar char="•"/>
            </a:pPr>
            <a:r>
              <a:rPr lang="el-GR"/>
              <a:t>First </a:t>
            </a:r>
            <a:r>
              <a:rPr lang="el-GR" err="1"/>
              <a:t>clipping</a:t>
            </a:r>
            <a:r>
              <a:rPr lang="el-GR"/>
              <a:t> the </a:t>
            </a:r>
            <a:r>
              <a:rPr lang="el-GR" err="1"/>
              <a:t>polygon</a:t>
            </a:r>
            <a:r>
              <a:rPr lang="el-GR"/>
              <a:t> </a:t>
            </a:r>
            <a:r>
              <a:rPr lang="el-GR" err="1"/>
              <a:t>against</a:t>
            </a:r>
            <a:r>
              <a:rPr lang="el-GR"/>
              <a:t> </a:t>
            </a:r>
            <a:r>
              <a:rPr lang="el-GR" err="1"/>
              <a:t>vertical</a:t>
            </a:r>
            <a:r>
              <a:rPr lang="el-GR"/>
              <a:t> </a:t>
            </a:r>
            <a:r>
              <a:rPr lang="el-GR" err="1"/>
              <a:t>grid</a:t>
            </a:r>
            <a:r>
              <a:rPr lang="el-GR"/>
              <a:t> </a:t>
            </a:r>
            <a:r>
              <a:rPr lang="el-GR" err="1"/>
              <a:t>lines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</a:t>
            </a:r>
            <a:r>
              <a:rPr lang="el-GR" err="1"/>
              <a:t>left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right</a:t>
            </a:r>
            <a:r>
              <a:rPr lang="el-GR"/>
              <a:t>.</a:t>
            </a:r>
          </a:p>
          <a:p>
            <a:pPr lvl="1">
              <a:lnSpc>
                <a:spcPct val="90000"/>
              </a:lnSpc>
              <a:spcAft>
                <a:spcPts val="1200"/>
              </a:spcAft>
              <a:buFont typeface="Courier New,monospace"/>
              <a:buChar char="•"/>
            </a:pPr>
            <a:r>
              <a:rPr lang="el-GR"/>
              <a:t>The </a:t>
            </a:r>
            <a:r>
              <a:rPr lang="el-GR" err="1"/>
              <a:t>results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</a:t>
            </a:r>
            <a:r>
              <a:rPr lang="el-GR" err="1"/>
              <a:t>vertical</a:t>
            </a:r>
            <a:r>
              <a:rPr lang="el-GR"/>
              <a:t> </a:t>
            </a:r>
            <a:r>
              <a:rPr lang="el-GR" err="1"/>
              <a:t>clipping</a:t>
            </a:r>
            <a:r>
              <a:rPr lang="el-GR"/>
              <a:t> </a:t>
            </a:r>
            <a:r>
              <a:rPr lang="el-GR" err="1"/>
              <a:t>are</a:t>
            </a:r>
            <a:r>
              <a:rPr lang="el-GR"/>
              <a:t> </a:t>
            </a:r>
            <a:r>
              <a:rPr lang="el-GR" err="1"/>
              <a:t>then</a:t>
            </a:r>
            <a:r>
              <a:rPr lang="el-GR"/>
              <a:t> </a:t>
            </a:r>
            <a:r>
              <a:rPr lang="el-GR" err="1"/>
              <a:t>clipped</a:t>
            </a:r>
            <a:r>
              <a:rPr lang="el-GR"/>
              <a:t> </a:t>
            </a:r>
            <a:r>
              <a:rPr lang="el-GR" err="1"/>
              <a:t>against</a:t>
            </a:r>
            <a:r>
              <a:rPr lang="el-GR"/>
              <a:t> </a:t>
            </a:r>
            <a:r>
              <a:rPr lang="el-GR" err="1"/>
              <a:t>horizontal</a:t>
            </a:r>
            <a:r>
              <a:rPr lang="el-GR"/>
              <a:t> </a:t>
            </a:r>
            <a:r>
              <a:rPr lang="el-GR" err="1"/>
              <a:t>grid</a:t>
            </a:r>
            <a:r>
              <a:rPr lang="el-GR"/>
              <a:t> </a:t>
            </a:r>
            <a:r>
              <a:rPr lang="el-GR" err="1"/>
              <a:t>lines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</a:t>
            </a:r>
            <a:r>
              <a:rPr lang="el-GR" err="1"/>
              <a:t>top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bottom</a:t>
            </a:r>
            <a:endParaRPr lang="el-GR">
              <a:cs typeface="Calibri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3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j-lt"/>
                <a:cs typeface="+mj-lt"/>
              </a:rPr>
              <a:t>Reimplementing Raster Intervals: A Detailed Study on Polygon</a:t>
            </a:r>
            <a:br>
              <a:rPr lang="en-US" sz="2000">
                <a:ea typeface="+mj-lt"/>
                <a:cs typeface="+mj-lt"/>
              </a:rPr>
            </a:br>
            <a:r>
              <a:rPr lang="en-US" sz="2000">
                <a:ea typeface="+mj-lt"/>
                <a:cs typeface="+mj-lt"/>
              </a:rPr>
              <a:t>Intersection Joins</a:t>
            </a:r>
            <a:br>
              <a:rPr lang="en-US" sz="2000">
                <a:ea typeface="+mj-lt"/>
                <a:cs typeface="+mj-lt"/>
              </a:rPr>
            </a:br>
            <a:br>
              <a:rPr lang="en-US" sz="2000">
                <a:ea typeface="+mj-lt"/>
                <a:cs typeface="+mj-lt"/>
              </a:rPr>
            </a:br>
            <a:r>
              <a:rPr lang="en-US" sz="1100"/>
              <a:t>Dimitrios </a:t>
            </a:r>
            <a:r>
              <a:rPr lang="en-US" sz="1100" err="1"/>
              <a:t>kyriakopoulos</a:t>
            </a:r>
            <a:br>
              <a:rPr lang="en-US" sz="1100"/>
            </a:br>
            <a:r>
              <a:rPr lang="en-US" sz="1100"/>
              <a:t>Dimitrios </a:t>
            </a:r>
            <a:r>
              <a:rPr lang="en-US" sz="1100" err="1"/>
              <a:t>rontogiannis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60BE-9DBB-D994-4C11-3EBCD932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D108-13F5-2743-2E00-F584F67A56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Two novel algorithms for polygon id filtering</a:t>
            </a:r>
          </a:p>
          <a:p>
            <a:r>
              <a:rPr lang="en-US" dirty="0"/>
              <a:t>2d segment tree</a:t>
            </a:r>
          </a:p>
          <a:p>
            <a:r>
              <a:rPr lang="en-US" dirty="0"/>
              <a:t>Combined sweep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BF732-981D-9F1D-5882-435060F64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FFBB7-5536-A9C0-70BB-3420145E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549586"/>
            <a:ext cx="9629911" cy="48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8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F455-D5F1-892E-8EE7-BBF6A9DF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 inner intersections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C21E-546E-60A9-97AB-A995BAB6A0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953879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+mn-lt"/>
                <a:cs typeface="+mn-lt"/>
              </a:rPr>
              <a:t>Misses cases where a rectangle from one collection has only intersections with rectangles from the other collection that are completely inside it.</a:t>
            </a:r>
            <a:endParaRPr lang="en-US"/>
          </a:p>
          <a:p>
            <a:r>
              <a:rPr lang="en-US" sz="1700" dirty="0"/>
              <a:t>Sweep on both axis</a:t>
            </a:r>
          </a:p>
          <a:p>
            <a:r>
              <a:rPr lang="en-US" sz="1700" dirty="0"/>
              <a:t>Keep active intervals and query</a:t>
            </a:r>
          </a:p>
          <a:p>
            <a:endParaRPr lang="en-US" sz="1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9BFBD-0194-BCE0-A2A1-E456E74E5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pPr/>
              <a:t>11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31C30A-63F8-DD55-D452-3C2F83FE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0780" y="3311987"/>
            <a:ext cx="2465528" cy="18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4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5BE-6E80-7FDD-72C6-1FF0C8925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 outer intersections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0FDE-B22D-91A8-89C4-717156587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823664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ea typeface="+mn-lt"/>
                <a:cs typeface="+mn-lt"/>
              </a:rPr>
              <a:t>Fails to identify a rectangle as intersecting</a:t>
            </a:r>
            <a:br>
              <a:rPr lang="en-US" sz="1700">
                <a:ea typeface="+mn-lt"/>
                <a:cs typeface="+mn-lt"/>
              </a:rPr>
            </a:br>
            <a:r>
              <a:rPr lang="en-US" sz="1700" dirty="0">
                <a:ea typeface="+mn-lt"/>
                <a:cs typeface="+mn-lt"/>
              </a:rPr>
              <a:t>if it is completely covered by other rectangles from the opposite set</a:t>
            </a:r>
          </a:p>
          <a:p>
            <a:r>
              <a:rPr lang="en-US" sz="1700" dirty="0"/>
              <a:t>Queries points in rectangle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E8066-4B79-5853-ED1F-CF5DD2C1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dirty="0" smtClean="0"/>
              <a:pPr/>
              <a:t>12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F7EE0C-8D19-B4D0-BED7-196C06CE0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0691" y="3017797"/>
            <a:ext cx="3622996" cy="26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1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5F42-CB2C-BC3E-E774-0BF3AA60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6AA4E-8A64-0C9F-0BA4-6ABEE50E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A black and red lines and a white square with a rectangle in the middle&#10;&#10;Description automatically generated">
            <a:extLst>
              <a:ext uri="{FF2B5EF4-FFF2-40B4-BE49-F238E27FC236}">
                <a16:creationId xmlns:a16="http://schemas.microsoft.com/office/drawing/2014/main" id="{FC9C3DE2-06F5-66EB-82C2-7BD5B3A4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14" y="2557398"/>
            <a:ext cx="6096000" cy="215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8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A2E060-E489-0718-5EDE-34E2C30B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7" y="1827933"/>
            <a:ext cx="5181600" cy="3368819"/>
          </a:xfrm>
        </p:spPr>
        <p:txBody>
          <a:bodyPr/>
          <a:lstStyle/>
          <a:p>
            <a:r>
              <a:rPr lang="el-GR"/>
              <a:t>RASTERIZATION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DFDCC0C7-891A-6FFD-9534-05E8A06D89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50181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A53DFCD-8536-D13D-23D8-3711C314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cLIPPING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379615F-CA09-CF70-51E2-15A9E0AC12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713997"/>
            <a:ext cx="5006470" cy="4534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l-GR" b="1" err="1">
                <a:latin typeface="Corbel"/>
                <a:ea typeface="+mn-lt"/>
                <a:cs typeface="+mn-lt"/>
              </a:rPr>
              <a:t>Hodgman</a:t>
            </a:r>
            <a:r>
              <a:rPr lang="el-GR" b="1">
                <a:latin typeface="Corbel"/>
                <a:ea typeface="+mn-lt"/>
                <a:cs typeface="+mn-lt"/>
              </a:rPr>
              <a:t> </a:t>
            </a:r>
            <a:r>
              <a:rPr lang="el-GR" b="1" err="1">
                <a:latin typeface="Corbel"/>
                <a:ea typeface="+mn-lt"/>
                <a:cs typeface="+mn-lt"/>
              </a:rPr>
              <a:t>Clipping</a:t>
            </a:r>
            <a:r>
              <a:rPr lang="el-GR" b="1">
                <a:latin typeface="Corbel"/>
                <a:ea typeface="+mn-lt"/>
                <a:cs typeface="+mn-lt"/>
              </a:rPr>
              <a:t> </a:t>
            </a:r>
            <a:r>
              <a:rPr lang="el-GR" b="1" err="1">
                <a:latin typeface="Corbel"/>
                <a:ea typeface="+mn-lt"/>
                <a:cs typeface="+mn-lt"/>
              </a:rPr>
              <a:t>algorithm</a:t>
            </a:r>
            <a:endParaRPr lang="el-GR" b="1">
              <a:latin typeface="Corbe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l-GR" sz="2000" err="1">
                <a:ea typeface="+mn-lt"/>
                <a:cs typeface="+mn-lt"/>
              </a:rPr>
              <a:t>Clips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polygons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by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sequentially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processing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each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edge</a:t>
            </a:r>
            <a:r>
              <a:rPr lang="el-GR" sz="2000">
                <a:ea typeface="+mn-lt"/>
                <a:cs typeface="+mn-lt"/>
              </a:rPr>
              <a:t> of the </a:t>
            </a:r>
            <a:r>
              <a:rPr lang="el-GR" sz="2000" err="1">
                <a:ea typeface="+mn-lt"/>
                <a:cs typeface="+mn-lt"/>
              </a:rPr>
              <a:t>clipping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polygon</a:t>
            </a:r>
            <a:endParaRPr lang="el-GR" sz="2000">
              <a:latin typeface="Corbe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l-GR" sz="2000" err="1">
                <a:ea typeface="+mn-lt"/>
                <a:cs typeface="+mn-lt"/>
              </a:rPr>
              <a:t>Well-suited</a:t>
            </a:r>
            <a:r>
              <a:rPr lang="el-GR" sz="2000">
                <a:ea typeface="+mn-lt"/>
                <a:cs typeface="+mn-lt"/>
              </a:rPr>
              <a:t> for </a:t>
            </a:r>
            <a:r>
              <a:rPr lang="el-GR" sz="2000" err="1">
                <a:ea typeface="+mn-lt"/>
                <a:cs typeface="+mn-lt"/>
              </a:rPr>
              <a:t>simple</a:t>
            </a:r>
            <a:r>
              <a:rPr lang="el-GR" sz="2000">
                <a:ea typeface="+mn-lt"/>
                <a:cs typeface="+mn-lt"/>
              </a:rPr>
              <a:t>, </a:t>
            </a:r>
            <a:r>
              <a:rPr lang="el-GR" sz="2000" err="1">
                <a:ea typeface="+mn-lt"/>
                <a:cs typeface="+mn-lt"/>
              </a:rPr>
              <a:t>convex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polygon</a:t>
            </a:r>
            <a:endParaRPr lang="el-GR" sz="2000">
              <a:latin typeface="Corbe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l-GR" sz="2000" err="1">
                <a:ea typeface="+mn-lt"/>
                <a:cs typeface="+mn-lt"/>
              </a:rPr>
              <a:t>Concave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polygons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may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be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displayed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with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extraneous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lines</a:t>
            </a:r>
            <a:endParaRPr lang="el-GR" sz="2000">
              <a:latin typeface="Corbel"/>
              <a:ea typeface="+mn-lt"/>
              <a:cs typeface="+mn-lt"/>
            </a:endParaRPr>
          </a:p>
          <a:p>
            <a:r>
              <a:rPr lang="el-GR">
                <a:latin typeface="Corbel"/>
                <a:ea typeface="+mn-lt"/>
                <a:cs typeface="+mn-lt"/>
              </a:rPr>
              <a:t> </a:t>
            </a:r>
            <a:r>
              <a:rPr lang="el-GR" b="1" err="1">
                <a:latin typeface="Corbel"/>
                <a:ea typeface="+mn-lt"/>
                <a:cs typeface="+mn-lt"/>
              </a:rPr>
              <a:t>Weiler</a:t>
            </a:r>
            <a:r>
              <a:rPr lang="el-GR" b="1">
                <a:latin typeface="Corbel"/>
                <a:ea typeface="+mn-lt"/>
                <a:cs typeface="+mn-lt"/>
              </a:rPr>
              <a:t> </a:t>
            </a:r>
            <a:r>
              <a:rPr lang="el-GR" b="1" err="1">
                <a:latin typeface="Corbel"/>
                <a:ea typeface="+mn-lt"/>
                <a:cs typeface="+mn-lt"/>
              </a:rPr>
              <a:t>Atherton</a:t>
            </a:r>
            <a:r>
              <a:rPr lang="el-GR" b="1">
                <a:latin typeface="Corbel"/>
                <a:ea typeface="+mn-lt"/>
                <a:cs typeface="+mn-lt"/>
              </a:rPr>
              <a:t> </a:t>
            </a:r>
            <a:r>
              <a:rPr lang="el-GR" b="1" err="1">
                <a:latin typeface="Corbel"/>
                <a:ea typeface="+mn-lt"/>
                <a:cs typeface="+mn-lt"/>
              </a:rPr>
              <a:t>Clipping</a:t>
            </a:r>
            <a:r>
              <a:rPr lang="el-GR" b="1">
                <a:latin typeface="Corbel"/>
                <a:ea typeface="+mn-lt"/>
                <a:cs typeface="+mn-lt"/>
              </a:rPr>
              <a:t> </a:t>
            </a:r>
            <a:r>
              <a:rPr lang="el-GR" b="1" err="1">
                <a:latin typeface="Corbel"/>
                <a:ea typeface="+mn-lt"/>
                <a:cs typeface="+mn-lt"/>
              </a:rPr>
              <a:t>algorithm</a:t>
            </a:r>
            <a:endParaRPr lang="el-GR" b="1">
              <a:latin typeface="Corbe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l-GR" sz="2000" err="1">
                <a:latin typeface="Corbel"/>
                <a:ea typeface="+mn-lt"/>
                <a:cs typeface="+mn-lt"/>
              </a:rPr>
              <a:t>Identify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intersections</a:t>
            </a:r>
            <a:r>
              <a:rPr lang="el-GR" sz="2000">
                <a:ea typeface="+mn-lt"/>
                <a:cs typeface="+mn-lt"/>
              </a:rPr>
              <a:t> and </a:t>
            </a:r>
            <a:r>
              <a:rPr lang="el-GR" sz="2000" err="1">
                <a:ea typeface="+mn-lt"/>
                <a:cs typeface="+mn-lt"/>
              </a:rPr>
              <a:t>walk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through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vertices</a:t>
            </a:r>
            <a:r>
              <a:rPr lang="el-GR" sz="2000">
                <a:ea typeface="+mn-lt"/>
                <a:cs typeface="+mn-lt"/>
              </a:rPr>
              <a:t> and </a:t>
            </a:r>
            <a:r>
              <a:rPr lang="el-GR" sz="2000" err="1">
                <a:ea typeface="+mn-lt"/>
                <a:cs typeface="+mn-lt"/>
              </a:rPr>
              <a:t>intersection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points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to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build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new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segments</a:t>
            </a:r>
            <a:endParaRPr lang="el-GR" sz="2000">
              <a:latin typeface="Corbel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l-GR" sz="2000" err="1">
                <a:ea typeface="+mn-lt"/>
                <a:cs typeface="+mn-lt"/>
              </a:rPr>
              <a:t>Manages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complex</a:t>
            </a:r>
            <a:r>
              <a:rPr lang="el-GR" sz="2000">
                <a:ea typeface="+mn-lt"/>
                <a:cs typeface="+mn-lt"/>
              </a:rPr>
              <a:t>, </a:t>
            </a:r>
            <a:r>
              <a:rPr lang="el-GR" sz="2000" err="1">
                <a:ea typeface="+mn-lt"/>
                <a:cs typeface="+mn-lt"/>
              </a:rPr>
              <a:t>concave</a:t>
            </a:r>
            <a:r>
              <a:rPr lang="el-GR" sz="2000">
                <a:ea typeface="+mn-lt"/>
                <a:cs typeface="+mn-lt"/>
              </a:rPr>
              <a:t> </a:t>
            </a:r>
            <a:r>
              <a:rPr lang="el-GR" sz="2000" err="1">
                <a:ea typeface="+mn-lt"/>
                <a:cs typeface="+mn-lt"/>
              </a:rPr>
              <a:t>polygon</a:t>
            </a:r>
            <a:endParaRPr lang="el-GR">
              <a:latin typeface="Corbel"/>
            </a:endParaRPr>
          </a:p>
          <a:p>
            <a:pPr marL="0" indent="0">
              <a:buNone/>
            </a:pPr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26C1DBD-A9FB-AF29-D78E-7725BF314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Γραφικό 5">
            <a:extLst>
              <a:ext uri="{FF2B5EF4-FFF2-40B4-BE49-F238E27FC236}">
                <a16:creationId xmlns:a16="http://schemas.microsoft.com/office/drawing/2014/main" id="{DBBCABCB-492C-5D38-2E0B-3A1E254EB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4896" y="1718327"/>
            <a:ext cx="3787234" cy="1954716"/>
          </a:xfrm>
          <a:prstGeom prst="rect">
            <a:avLst/>
          </a:prstGeom>
        </p:spPr>
      </p:pic>
      <p:pic>
        <p:nvPicPr>
          <p:cNvPr id="7" name="Γραφικό 6">
            <a:extLst>
              <a:ext uri="{FF2B5EF4-FFF2-40B4-BE49-F238E27FC236}">
                <a16:creationId xmlns:a16="http://schemas.microsoft.com/office/drawing/2014/main" id="{FD4DE9B9-D010-FFB0-C2A0-A29D3D345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4897" y="4048312"/>
            <a:ext cx="3787234" cy="1964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B652B9-E578-0CFD-A95C-B0EEFE5B512C}"/>
              </a:ext>
            </a:extLst>
          </p:cNvPr>
          <p:cNvSpPr txBox="1"/>
          <p:nvPr/>
        </p:nvSpPr>
        <p:spPr>
          <a:xfrm>
            <a:off x="6543164" y="3531467"/>
            <a:ext cx="34494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l-GR" sz="1400" u="sng" err="1"/>
              <a:t>Hodgman</a:t>
            </a:r>
            <a:r>
              <a:rPr lang="el-GR" sz="1400" u="sng"/>
              <a:t> </a:t>
            </a:r>
            <a:r>
              <a:rPr lang="el-GR" sz="1400" u="sng" err="1"/>
              <a:t>Clipping</a:t>
            </a:r>
            <a:endParaRPr lang="el-GR" sz="1400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7D31E-BFC1-8BF0-B0FD-78BAC9680DBD}"/>
              </a:ext>
            </a:extLst>
          </p:cNvPr>
          <p:cNvSpPr txBox="1"/>
          <p:nvPr/>
        </p:nvSpPr>
        <p:spPr>
          <a:xfrm>
            <a:off x="6730752" y="5860585"/>
            <a:ext cx="2717923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l-GR" sz="1400" u="sng" err="1">
                <a:ea typeface="+mn-lt"/>
                <a:cs typeface="+mn-lt"/>
              </a:rPr>
              <a:t>Weiler</a:t>
            </a:r>
            <a:r>
              <a:rPr lang="el-GR" sz="1400" u="sng">
                <a:ea typeface="+mn-lt"/>
                <a:cs typeface="+mn-lt"/>
              </a:rPr>
              <a:t> </a:t>
            </a:r>
            <a:r>
              <a:rPr lang="el-GR" sz="1400" u="sng" err="1">
                <a:ea typeface="+mn-lt"/>
                <a:cs typeface="+mn-lt"/>
              </a:rPr>
              <a:t>Clipping</a:t>
            </a:r>
          </a:p>
          <a:p>
            <a:pPr lvl="1"/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2989191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8B66B1-1CEB-C30B-E485-4C7BE3C76F0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l-GR"/>
              <a:t>CELLS ENCODING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8F1B1C-3953-C618-7A5C-57F1075CDD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099149" cy="1832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l-GR" err="1">
                <a:latin typeface="Arial"/>
                <a:cs typeface="Arial"/>
              </a:rPr>
              <a:t>Classify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each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cell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as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full</a:t>
            </a:r>
            <a:r>
              <a:rPr lang="el-GR">
                <a:latin typeface="Arial"/>
                <a:cs typeface="Arial"/>
              </a:rPr>
              <a:t>, </a:t>
            </a:r>
            <a:r>
              <a:rPr lang="el-GR" err="1">
                <a:latin typeface="Arial"/>
                <a:cs typeface="Arial"/>
              </a:rPr>
              <a:t>strong</a:t>
            </a:r>
            <a:r>
              <a:rPr lang="el-GR">
                <a:latin typeface="Arial"/>
                <a:cs typeface="Arial"/>
              </a:rPr>
              <a:t>, </a:t>
            </a:r>
            <a:r>
              <a:rPr lang="el-GR" err="1">
                <a:latin typeface="Arial"/>
                <a:cs typeface="Arial"/>
              </a:rPr>
              <a:t>or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weak</a:t>
            </a:r>
            <a:r>
              <a:rPr lang="el-GR">
                <a:latin typeface="Arial"/>
                <a:cs typeface="Arial"/>
              </a:rPr>
              <a:t> </a:t>
            </a:r>
            <a:r>
              <a:rPr lang="el-GR" err="1">
                <a:latin typeface="Arial"/>
                <a:cs typeface="Arial"/>
              </a:rPr>
              <a:t>based</a:t>
            </a:r>
            <a:r>
              <a:rPr lang="el-GR">
                <a:latin typeface="Arial"/>
                <a:cs typeface="Arial"/>
              </a:rPr>
              <a:t> on the </a:t>
            </a:r>
            <a:r>
              <a:rPr lang="el-GR" err="1">
                <a:latin typeface="Arial"/>
                <a:cs typeface="Arial"/>
              </a:rPr>
              <a:t>extent</a:t>
            </a:r>
            <a:r>
              <a:rPr lang="el-GR">
                <a:latin typeface="Arial"/>
                <a:cs typeface="Arial"/>
              </a:rPr>
              <a:t> of </a:t>
            </a:r>
            <a:r>
              <a:rPr lang="el-GR" err="1">
                <a:latin typeface="Arial"/>
                <a:cs typeface="Arial"/>
              </a:rPr>
              <a:t>overlap</a:t>
            </a:r>
          </a:p>
          <a:p>
            <a:pPr>
              <a:buFont typeface="Arial"/>
              <a:buChar char="•"/>
            </a:pPr>
            <a:r>
              <a:rPr lang="el-GR" err="1">
                <a:latin typeface="Corbel"/>
              </a:rPr>
              <a:t>Encode</a:t>
            </a:r>
            <a:r>
              <a:rPr lang="el-GR">
                <a:latin typeface="Corbel"/>
              </a:rPr>
              <a:t> </a:t>
            </a:r>
            <a:r>
              <a:rPr lang="el-GR" err="1">
                <a:latin typeface="Corbel"/>
              </a:rPr>
              <a:t>cell</a:t>
            </a:r>
            <a:r>
              <a:rPr lang="el-GR">
                <a:latin typeface="Corbel"/>
              </a:rPr>
              <a:t> </a:t>
            </a:r>
            <a:r>
              <a:rPr lang="el-GR" err="1">
                <a:latin typeface="Corbel"/>
              </a:rPr>
              <a:t>types</a:t>
            </a:r>
            <a:r>
              <a:rPr lang="el-GR">
                <a:latin typeface="Corbel"/>
              </a:rPr>
              <a:t> </a:t>
            </a:r>
            <a:r>
              <a:rPr lang="el-GR" err="1">
                <a:latin typeface="Corbel"/>
              </a:rPr>
              <a:t>differently</a:t>
            </a:r>
            <a:r>
              <a:rPr lang="el-GR">
                <a:latin typeface="Corbel"/>
              </a:rPr>
              <a:t> </a:t>
            </a:r>
            <a:r>
              <a:rPr lang="el-GR" err="1">
                <a:latin typeface="Corbel"/>
              </a:rPr>
              <a:t>based</a:t>
            </a:r>
            <a:r>
              <a:rPr lang="el-GR">
                <a:latin typeface="Corbel"/>
              </a:rPr>
              <a:t> on the </a:t>
            </a:r>
            <a:r>
              <a:rPr lang="el-GR" err="1">
                <a:latin typeface="Corbel"/>
              </a:rPr>
              <a:t>source</a:t>
            </a:r>
            <a:r>
              <a:rPr lang="el-GR">
                <a:latin typeface="Corbel"/>
              </a:rPr>
              <a:t> of the </a:t>
            </a:r>
            <a:r>
              <a:rPr lang="el-GR" err="1">
                <a:latin typeface="Corbel"/>
              </a:rPr>
              <a:t>object</a:t>
            </a:r>
            <a:endParaRPr lang="el-GR">
              <a:latin typeface="Corbel"/>
            </a:endParaRP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E8C4E96-C8B0-D3E9-B43E-2F357A812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E61B2293-177B-9350-0EFE-42A6101F0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7796" y="3424586"/>
            <a:ext cx="3714750" cy="264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3B98ED-6868-E5C9-B988-60160ECEC05D}"/>
              </a:ext>
            </a:extLst>
          </p:cNvPr>
          <p:cNvSpPr txBox="1"/>
          <p:nvPr/>
        </p:nvSpPr>
        <p:spPr>
          <a:xfrm>
            <a:off x="911674" y="5967141"/>
            <a:ext cx="28443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l-GR" sz="1200" u="sng" err="1"/>
              <a:t>Cells</a:t>
            </a:r>
            <a:r>
              <a:rPr lang="el-GR" sz="1200" u="sng"/>
              <a:t> </a:t>
            </a:r>
            <a:r>
              <a:rPr lang="el-GR" sz="1200" u="sng" err="1"/>
              <a:t>classification</a:t>
            </a:r>
            <a:r>
              <a:rPr lang="el-GR" sz="1200" u="sng"/>
              <a:t> </a:t>
            </a:r>
            <a:r>
              <a:rPr lang="el-GR" sz="1200" u="sng" err="1"/>
              <a:t>based</a:t>
            </a:r>
            <a:r>
              <a:rPr lang="el-GR" sz="1200" u="sng"/>
              <a:t> on the </a:t>
            </a:r>
          </a:p>
        </p:txBody>
      </p:sp>
      <p:graphicFrame>
        <p:nvGraphicFramePr>
          <p:cNvPr id="16" name="Πίνακας 15">
            <a:extLst>
              <a:ext uri="{FF2B5EF4-FFF2-40B4-BE49-F238E27FC236}">
                <a16:creationId xmlns:a16="http://schemas.microsoft.com/office/drawing/2014/main" id="{4C363103-70BF-9DBC-A833-1C03D47E9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10149"/>
              </p:ext>
            </p:extLst>
          </p:nvPr>
        </p:nvGraphicFramePr>
        <p:xfrm>
          <a:off x="5500370" y="4526280"/>
          <a:ext cx="4076700" cy="144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120954142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6385658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920268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73691859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l-GR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Weak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Strong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Full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5807797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Weak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No</a:t>
                      </a:r>
                      <a:endParaRPr lang="af-ZA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No</a:t>
                      </a:r>
                      <a:endParaRPr lang="af-ZA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583863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Strong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No</a:t>
                      </a:r>
                      <a:endParaRPr lang="af-ZA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37969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b="1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Full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endParaRPr lang="af-ZA" err="1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f-ZA" sz="1800" kern="1200" err="1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Yes</a:t>
                      </a:r>
                      <a:r>
                        <a:rPr lang="af-ZA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 </a:t>
                      </a:r>
                      <a:endParaRPr lang="af-ZA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663246"/>
                  </a:ext>
                </a:extLst>
              </a:tr>
            </a:tbl>
          </a:graphicData>
        </a:graphic>
      </p:graphicFrame>
      <p:graphicFrame>
        <p:nvGraphicFramePr>
          <p:cNvPr id="18" name="Πίνακας 17">
            <a:extLst>
              <a:ext uri="{FF2B5EF4-FFF2-40B4-BE49-F238E27FC236}">
                <a16:creationId xmlns:a16="http://schemas.microsoft.com/office/drawing/2014/main" id="{25C5EC1F-3F01-9145-328D-0FA6B8285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491894"/>
              </p:ext>
            </p:extLst>
          </p:nvPr>
        </p:nvGraphicFramePr>
        <p:xfrm>
          <a:off x="5632450" y="2504440"/>
          <a:ext cx="3060699" cy="144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233">
                  <a:extLst>
                    <a:ext uri="{9D8B030D-6E8A-4147-A177-3AD203B41FA5}">
                      <a16:colId xmlns:a16="http://schemas.microsoft.com/office/drawing/2014/main" val="819995622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47509368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val="1921945163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l-GR">
                        <a:effectLst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input R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input S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267336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Full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011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101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11552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Strong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101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011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324639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Weak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100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010 </a:t>
                      </a:r>
                      <a:endParaRPr lang="en-US">
                        <a:effectLst/>
                        <a:latin typeface="Tenorite"/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59700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FE48989-FFB4-1C63-93F5-9C1084B65612}"/>
              </a:ext>
            </a:extLst>
          </p:cNvPr>
          <p:cNvSpPr txBox="1"/>
          <p:nvPr/>
        </p:nvSpPr>
        <p:spPr>
          <a:xfrm>
            <a:off x="5496560" y="5963920"/>
            <a:ext cx="40741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i="1" u="sng" err="1">
                <a:ea typeface="+mn-lt"/>
                <a:cs typeface="+mn-lt"/>
              </a:rPr>
              <a:t>Do</a:t>
            </a:r>
            <a:r>
              <a:rPr lang="el-GR" sz="1200" i="1" u="sng">
                <a:ea typeface="+mn-lt"/>
                <a:cs typeface="+mn-lt"/>
              </a:rPr>
              <a:t> </a:t>
            </a:r>
            <a:r>
              <a:rPr lang="el-GR" sz="1200" i="1" u="sng" err="1">
                <a:ea typeface="+mn-lt"/>
                <a:cs typeface="+mn-lt"/>
              </a:rPr>
              <a:t>two</a:t>
            </a:r>
            <a:r>
              <a:rPr lang="el-GR" sz="1200" i="1" u="sng">
                <a:ea typeface="+mn-lt"/>
                <a:cs typeface="+mn-lt"/>
              </a:rPr>
              <a:t> </a:t>
            </a:r>
            <a:r>
              <a:rPr lang="el-GR" sz="1200" i="1" u="sng" err="1">
                <a:ea typeface="+mn-lt"/>
                <a:cs typeface="+mn-lt"/>
              </a:rPr>
              <a:t>objects</a:t>
            </a:r>
            <a:r>
              <a:rPr lang="el-GR" sz="1200" i="1" u="sng">
                <a:ea typeface="+mn-lt"/>
                <a:cs typeface="+mn-lt"/>
              </a:rPr>
              <a:t> </a:t>
            </a:r>
            <a:r>
              <a:rPr lang="el-GR" sz="1200" i="1" u="sng" err="1">
                <a:ea typeface="+mn-lt"/>
                <a:cs typeface="+mn-lt"/>
              </a:rPr>
              <a:t>intersect</a:t>
            </a:r>
            <a:r>
              <a:rPr lang="el-GR" sz="1200" i="1" u="sng">
                <a:ea typeface="+mn-lt"/>
                <a:cs typeface="+mn-lt"/>
              </a:rPr>
              <a:t> in a </a:t>
            </a:r>
            <a:r>
              <a:rPr lang="el-GR" sz="1200" i="1" u="sng" err="1">
                <a:ea typeface="+mn-lt"/>
                <a:cs typeface="+mn-lt"/>
              </a:rPr>
              <a:t>cell</a:t>
            </a:r>
            <a:r>
              <a:rPr lang="el-GR" sz="1200" i="1" u="sng">
                <a:ea typeface="+mn-lt"/>
                <a:cs typeface="+mn-lt"/>
              </a:rPr>
              <a:t>?</a:t>
            </a:r>
            <a:endParaRPr lang="el-GR" sz="1200" i="1" u="sng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EDFD9-02EA-116B-7AFC-5038A191DF67}"/>
              </a:ext>
            </a:extLst>
          </p:cNvPr>
          <p:cNvSpPr txBox="1"/>
          <p:nvPr/>
        </p:nvSpPr>
        <p:spPr>
          <a:xfrm>
            <a:off x="5628640" y="3952240"/>
            <a:ext cx="40741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u="sng">
                <a:ea typeface="+mn-lt"/>
                <a:cs typeface="+mn-lt"/>
              </a:rPr>
              <a:t>3-bit </a:t>
            </a:r>
            <a:r>
              <a:rPr lang="el-GR" sz="1200" u="sng" err="1">
                <a:ea typeface="+mn-lt"/>
                <a:cs typeface="+mn-lt"/>
              </a:rPr>
              <a:t>type</a:t>
            </a:r>
            <a:r>
              <a:rPr lang="el-GR" sz="1200" u="sng">
                <a:ea typeface="+mn-lt"/>
                <a:cs typeface="+mn-lt"/>
              </a:rPr>
              <a:t> </a:t>
            </a:r>
            <a:r>
              <a:rPr lang="el-GR" sz="1200" u="sng" err="1">
                <a:ea typeface="+mn-lt"/>
                <a:cs typeface="+mn-lt"/>
              </a:rPr>
              <a:t>codes</a:t>
            </a:r>
            <a:r>
              <a:rPr lang="el-GR" sz="1200" u="sng">
                <a:ea typeface="+mn-lt"/>
                <a:cs typeface="+mn-lt"/>
              </a:rPr>
              <a:t> for </a:t>
            </a:r>
            <a:r>
              <a:rPr lang="el-GR" sz="1200" u="sng" err="1">
                <a:ea typeface="+mn-lt"/>
                <a:cs typeface="+mn-lt"/>
              </a:rPr>
              <a:t>each</a:t>
            </a:r>
            <a:r>
              <a:rPr lang="el-GR" sz="1200" u="sng">
                <a:ea typeface="+mn-lt"/>
                <a:cs typeface="+mn-lt"/>
              </a:rPr>
              <a:t> </a:t>
            </a:r>
            <a:r>
              <a:rPr lang="el-GR" sz="1200" u="sng" err="1">
                <a:ea typeface="+mn-lt"/>
                <a:cs typeface="+mn-lt"/>
              </a:rPr>
              <a:t>input</a:t>
            </a:r>
            <a:r>
              <a:rPr lang="el-GR" sz="1200" u="sng">
                <a:ea typeface="+mn-lt"/>
                <a:cs typeface="+mn-lt"/>
              </a:rPr>
              <a:t> </a:t>
            </a:r>
            <a:r>
              <a:rPr lang="el-GR" sz="1200" u="sng" err="1">
                <a:ea typeface="+mn-lt"/>
                <a:cs typeface="+mn-lt"/>
              </a:rPr>
              <a:t>dataset</a:t>
            </a:r>
            <a:endParaRPr lang="el-GR" sz="1200" i="1" u="sng" err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F99FF-810A-35BD-18E6-AB95784CF71D}"/>
              </a:ext>
            </a:extLst>
          </p:cNvPr>
          <p:cNvSpPr txBox="1"/>
          <p:nvPr/>
        </p:nvSpPr>
        <p:spPr>
          <a:xfrm>
            <a:off x="1828800" y="6116320"/>
            <a:ext cx="28448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200" u="sng"/>
              <a:t>extent of </a:t>
            </a:r>
            <a:r>
              <a:rPr lang="el-GR" sz="1200" u="sng" err="1"/>
              <a:t>overlap</a:t>
            </a:r>
            <a:endParaRPr lang="el-GR" sz="1200" u="sng"/>
          </a:p>
        </p:txBody>
      </p:sp>
    </p:spTree>
    <p:extLst>
      <p:ext uri="{BB962C8B-B14F-4D97-AF65-F5344CB8AC3E}">
        <p14:creationId xmlns:p14="http://schemas.microsoft.com/office/powerpoint/2010/main" val="205593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6C438B6-E6DE-9906-463D-FCD15F14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>
                <a:ea typeface="+mj-lt"/>
                <a:cs typeface="+mj-lt"/>
              </a:rPr>
              <a:t>Ambiguity</a:t>
            </a:r>
            <a:r>
              <a:rPr lang="el-GR">
                <a:ea typeface="+mj-lt"/>
                <a:cs typeface="+mj-lt"/>
              </a:rPr>
              <a:t> in </a:t>
            </a:r>
            <a:r>
              <a:rPr lang="el-GR" err="1">
                <a:ea typeface="+mj-lt"/>
                <a:cs typeface="+mj-lt"/>
              </a:rPr>
              <a:t>Rasterization</a:t>
            </a:r>
            <a:r>
              <a:rPr lang="el-GR">
                <a:ea typeface="+mj-lt"/>
                <a:cs typeface="+mj-lt"/>
              </a:rPr>
              <a:t> </a:t>
            </a:r>
            <a:r>
              <a:rPr lang="el-GR" err="1">
                <a:ea typeface="+mj-lt"/>
                <a:cs typeface="+mj-lt"/>
              </a:rPr>
              <a:t>Process</a:t>
            </a:r>
            <a:endParaRPr lang="el-GR" err="1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7D6DC76-480C-B4AA-E29B-82401230E6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322175" cy="3653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err="1">
                <a:ea typeface="+mn-lt"/>
                <a:cs typeface="+mn-lt"/>
              </a:rPr>
              <a:t>Polygons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separated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by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grid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cell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width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intersect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intermediate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cell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as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point</a:t>
            </a:r>
            <a:r>
              <a:rPr lang="el-GR">
                <a:ea typeface="+mn-lt"/>
                <a:cs typeface="+mn-lt"/>
              </a:rPr>
              <a:t>/</a:t>
            </a:r>
            <a:r>
              <a:rPr lang="el-GR" err="1">
                <a:ea typeface="+mn-lt"/>
                <a:cs typeface="+mn-lt"/>
              </a:rPr>
              <a:t>line</a:t>
            </a:r>
            <a:endParaRPr lang="el-GR"/>
          </a:p>
          <a:p>
            <a:r>
              <a:rPr lang="el-GR" err="1">
                <a:ea typeface="+mn-lt"/>
                <a:cs typeface="+mn-lt"/>
              </a:rPr>
              <a:t>Such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cells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are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classified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as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weak</a:t>
            </a:r>
            <a:r>
              <a:rPr lang="el-GR">
                <a:ea typeface="+mn-lt"/>
                <a:cs typeface="+mn-lt"/>
              </a:rPr>
              <a:t>, </a:t>
            </a:r>
            <a:r>
              <a:rPr lang="el-GR" err="1">
                <a:ea typeface="+mn-lt"/>
                <a:cs typeface="+mn-lt"/>
              </a:rPr>
              <a:t>covering</a:t>
            </a:r>
            <a:r>
              <a:rPr lang="el-GR">
                <a:ea typeface="+mn-lt"/>
                <a:cs typeface="+mn-lt"/>
              </a:rPr>
              <a:t>   ≤ 50%</a:t>
            </a:r>
          </a:p>
          <a:p>
            <a:r>
              <a:rPr lang="el-GR" err="1">
                <a:ea typeface="+mn-lt"/>
                <a:cs typeface="+mn-lt"/>
              </a:rPr>
              <a:t>Logical</a:t>
            </a:r>
            <a:r>
              <a:rPr lang="el-GR">
                <a:ea typeface="+mn-lt"/>
                <a:cs typeface="+mn-lt"/>
              </a:rPr>
              <a:t> AND of </a:t>
            </a:r>
            <a:r>
              <a:rPr lang="el-GR" err="1">
                <a:ea typeface="+mn-lt"/>
                <a:cs typeface="+mn-lt"/>
              </a:rPr>
              <a:t>weak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cell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types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is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indecisive</a:t>
            </a:r>
            <a:endParaRPr lang="el-GR">
              <a:ea typeface="+mn-lt"/>
              <a:cs typeface="+mn-lt"/>
            </a:endParaRPr>
          </a:p>
          <a:p>
            <a:r>
              <a:rPr lang="el-GR" err="1">
                <a:ea typeface="+mn-lt"/>
                <a:cs typeface="+mn-lt"/>
              </a:rPr>
              <a:t>Causes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unnecessary</a:t>
            </a:r>
            <a:r>
              <a:rPr lang="el-GR">
                <a:ea typeface="+mn-lt"/>
                <a:cs typeface="+mn-lt"/>
              </a:rPr>
              <a:t>, </a:t>
            </a:r>
            <a:r>
              <a:rPr lang="el-GR" err="1">
                <a:ea typeface="+mn-lt"/>
                <a:cs typeface="+mn-lt"/>
              </a:rPr>
              <a:t>costly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refinement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steps</a:t>
            </a:r>
            <a:endParaRPr lang="el-GR"/>
          </a:p>
          <a:p>
            <a:r>
              <a:rPr lang="el-GR" err="1">
                <a:ea typeface="+mn-lt"/>
                <a:cs typeface="+mn-lt"/>
              </a:rPr>
              <a:t>Consider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extending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binary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representation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from</a:t>
            </a:r>
            <a:r>
              <a:rPr lang="el-GR">
                <a:ea typeface="+mn-lt"/>
                <a:cs typeface="+mn-lt"/>
              </a:rPr>
              <a:t> 3 </a:t>
            </a:r>
            <a:r>
              <a:rPr lang="el-GR" err="1">
                <a:ea typeface="+mn-lt"/>
                <a:cs typeface="+mn-lt"/>
              </a:rPr>
              <a:t>to</a:t>
            </a:r>
            <a:r>
              <a:rPr lang="el-GR">
                <a:ea typeface="+mn-lt"/>
                <a:cs typeface="+mn-lt"/>
              </a:rPr>
              <a:t> 4 </a:t>
            </a:r>
            <a:r>
              <a:rPr lang="el-GR" err="1">
                <a:ea typeface="+mn-lt"/>
                <a:cs typeface="+mn-lt"/>
              </a:rPr>
              <a:t>bits</a:t>
            </a:r>
            <a:r>
              <a:rPr lang="el-GR">
                <a:ea typeface="+mn-lt"/>
                <a:cs typeface="+mn-lt"/>
              </a:rPr>
              <a:t> for </a:t>
            </a:r>
            <a:r>
              <a:rPr lang="el-GR" err="1">
                <a:ea typeface="+mn-lt"/>
                <a:cs typeface="+mn-lt"/>
              </a:rPr>
              <a:t>more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accurate</a:t>
            </a:r>
            <a:r>
              <a:rPr lang="el-GR">
                <a:ea typeface="+mn-lt"/>
                <a:cs typeface="+mn-lt"/>
              </a:rPr>
              <a:t> </a:t>
            </a:r>
            <a:r>
              <a:rPr lang="el-GR" err="1">
                <a:ea typeface="+mn-lt"/>
                <a:cs typeface="+mn-lt"/>
              </a:rPr>
              <a:t>filtering</a:t>
            </a:r>
            <a:endParaRPr lang="el-GR" err="1"/>
          </a:p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7D14C1A-62E7-13F2-25C3-F094626D1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Γραφικό 4">
            <a:extLst>
              <a:ext uri="{FF2B5EF4-FFF2-40B4-BE49-F238E27FC236}">
                <a16:creationId xmlns:a16="http://schemas.microsoft.com/office/drawing/2014/main" id="{310B0CB2-881C-7F77-4252-06E52B76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8991" y="2105025"/>
            <a:ext cx="3895725" cy="2647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4C191E-0408-DCA7-4D96-4503278DD949}"/>
              </a:ext>
            </a:extLst>
          </p:cNvPr>
          <p:cNvSpPr txBox="1"/>
          <p:nvPr/>
        </p:nvSpPr>
        <p:spPr>
          <a:xfrm>
            <a:off x="6390640" y="4612640"/>
            <a:ext cx="34544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100" u="sng" err="1">
                <a:ea typeface="+mn-lt"/>
                <a:cs typeface="+mn-lt"/>
              </a:rPr>
              <a:t>Intermediate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cell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classified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as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weak</a:t>
            </a:r>
            <a:r>
              <a:rPr lang="el-GR" sz="1100" u="sng">
                <a:ea typeface="+mn-lt"/>
                <a:cs typeface="+mn-lt"/>
              </a:rPr>
              <a:t> for </a:t>
            </a:r>
            <a:r>
              <a:rPr lang="el-GR" sz="1100" u="sng" err="1">
                <a:ea typeface="+mn-lt"/>
                <a:cs typeface="+mn-lt"/>
              </a:rPr>
              <a:t>both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polygons</a:t>
            </a:r>
            <a:endParaRPr lang="el-GR" sz="1100" u="sng" err="1"/>
          </a:p>
        </p:txBody>
      </p:sp>
    </p:spTree>
    <p:extLst>
      <p:ext uri="{BB962C8B-B14F-4D97-AF65-F5344CB8AC3E}">
        <p14:creationId xmlns:p14="http://schemas.microsoft.com/office/powerpoint/2010/main" val="2639848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D6F35-76B9-F27B-C521-13065B18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09BB1-D305-B727-0262-FAE25F4F5E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3883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8D85-382C-47A3-DEAB-9ACD24F5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Hilbert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75AE-CD00-28FE-331F-1D183ADE8F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389613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Points that are close in one-dimensional space are also close in the two-dimensional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space</a:t>
            </a:r>
            <a:endParaRPr lang="en-US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53D2C-EE1B-6101-494D-2B4960CF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C7B9F31-75D1-4FCC-1F9B-B992729B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87683" y="3083745"/>
            <a:ext cx="9250101" cy="258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0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3ABA-2547-199E-A9B3-DC1F928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1220-019E-4EC3-D6E9-2DB23DE042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Two sets of spatial objects -&gt; find </a:t>
            </a:r>
            <a:r>
              <a:rPr lang="en-US" b="1"/>
              <a:t>all pairs</a:t>
            </a:r>
            <a:r>
              <a:rPr lang="en-US"/>
              <a:t> that intersect</a:t>
            </a:r>
          </a:p>
          <a:p>
            <a:r>
              <a:rPr lang="en-US"/>
              <a:t>Applications in: </a:t>
            </a:r>
            <a:r>
              <a:rPr lang="en-US">
                <a:ea typeface="+mn-lt"/>
                <a:cs typeface="+mn-lt"/>
              </a:rPr>
              <a:t>Geographic Information Systems, computer graphics, synthetically constructed brain models etc.</a:t>
            </a:r>
          </a:p>
          <a:p>
            <a:r>
              <a:rPr lang="en-US"/>
              <a:t>Computationally </a:t>
            </a:r>
            <a:r>
              <a:rPr lang="en-US" b="1"/>
              <a:t>expensive</a:t>
            </a:r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1B6F6B-29AB-594C-A938-2DA6157D3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412" y="315470"/>
            <a:ext cx="3375949" cy="22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4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1BA1-7B32-B570-C47E-663B2931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03C25-4B8B-D230-88B7-C5F4FEA8586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ea typeface="+mn-lt"/>
                <a:cs typeface="+mn-lt"/>
              </a:rPr>
              <a:t>We use rasterized polygon information</a:t>
            </a:r>
          </a:p>
          <a:p>
            <a:r>
              <a:rPr lang="en-US" sz="1600">
                <a:ea typeface="+mn-lt"/>
                <a:cs typeface="+mn-lt"/>
              </a:rPr>
              <a:t>Create intervals of continuous Hilbert values of the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ea typeface="+mn-lt"/>
                <a:cs typeface="+mn-lt"/>
              </a:rPr>
              <a:t>rasterized polygon and their corresponding bitmasks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076E7-FEB6-5494-FBC7-B20C857C4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AE69FAF-8A32-1531-4D51-CA7B86B1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469" y="2981708"/>
            <a:ext cx="5396697" cy="34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5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439459D-F73B-D1C6-86D9-49EA21C7B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Raster</a:t>
            </a:r>
            <a:r>
              <a:rPr lang="el-GR"/>
              <a:t> </a:t>
            </a:r>
            <a:r>
              <a:rPr lang="el-GR" err="1"/>
              <a:t>interval</a:t>
            </a:r>
            <a:r>
              <a:rPr lang="el-GR"/>
              <a:t> </a:t>
            </a:r>
            <a:r>
              <a:rPr lang="el-GR" err="1"/>
              <a:t>join</a:t>
            </a:r>
            <a:r>
              <a:rPr lang="el-GR"/>
              <a:t> algorithm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1884E1D3-25CC-7BD1-2ABD-55576E323D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0441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445496-2C6C-11BB-54EF-47249817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RI </a:t>
            </a:r>
            <a:r>
              <a:rPr lang="el-GR" err="1"/>
              <a:t>join</a:t>
            </a:r>
            <a:r>
              <a:rPr lang="el-GR"/>
              <a:t> </a:t>
            </a:r>
            <a:r>
              <a:rPr lang="el-GR" err="1"/>
              <a:t>algorithm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A83BF17-8AFA-8396-B9E0-F8A9F8C4F6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6753" y="2567189"/>
            <a:ext cx="3891102" cy="1767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l-GR" dirty="0">
                <a:latin typeface="Arial"/>
                <a:cs typeface="Arial"/>
              </a:rPr>
              <a:t>• </a:t>
            </a:r>
            <a:r>
              <a:rPr lang="el-GR" dirty="0">
                <a:latin typeface="Corbel"/>
              </a:rPr>
              <a:t>𝑟 and 𝑠 </a:t>
            </a:r>
            <a:r>
              <a:rPr lang="el-GR" dirty="0" err="1">
                <a:latin typeface="Corbel"/>
              </a:rPr>
              <a:t>definitely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intersect</a:t>
            </a:r>
            <a:endParaRPr lang="el-GR" dirty="0" err="1"/>
          </a:p>
          <a:p>
            <a:pPr>
              <a:buNone/>
            </a:pPr>
            <a:r>
              <a:rPr lang="el-GR" dirty="0">
                <a:latin typeface="Arial"/>
                <a:cs typeface="Arial"/>
              </a:rPr>
              <a:t>• </a:t>
            </a:r>
            <a:r>
              <a:rPr lang="el-GR" dirty="0">
                <a:latin typeface="Corbel"/>
              </a:rPr>
              <a:t>𝑟 and 𝑠 </a:t>
            </a:r>
            <a:r>
              <a:rPr lang="el-GR" dirty="0" err="1">
                <a:latin typeface="Corbel"/>
              </a:rPr>
              <a:t>definitely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do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not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intersect</a:t>
            </a:r>
            <a:endParaRPr lang="el-GR" dirty="0" err="1"/>
          </a:p>
          <a:p>
            <a:pPr>
              <a:buNone/>
            </a:pPr>
            <a:r>
              <a:rPr lang="el-GR" dirty="0">
                <a:latin typeface="Arial"/>
                <a:cs typeface="Arial"/>
              </a:rPr>
              <a:t>• </a:t>
            </a:r>
            <a:r>
              <a:rPr lang="el-GR" dirty="0" err="1">
                <a:latin typeface="Corbel"/>
              </a:rPr>
              <a:t>we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cannot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conclude</a:t>
            </a:r>
            <a:r>
              <a:rPr lang="el-GR" dirty="0">
                <a:latin typeface="Corbel"/>
              </a:rPr>
              <a:t> </a:t>
            </a:r>
            <a:r>
              <a:rPr lang="el-GR" dirty="0" err="1">
                <a:latin typeface="Corbel"/>
              </a:rPr>
              <a:t>about</a:t>
            </a:r>
            <a:r>
              <a:rPr lang="el-GR" dirty="0">
                <a:latin typeface="Corbel"/>
              </a:rPr>
              <a:t> the </a:t>
            </a:r>
            <a:r>
              <a:rPr lang="el-GR" dirty="0" err="1">
                <a:latin typeface="Corbel"/>
              </a:rPr>
              <a:t>intersection</a:t>
            </a:r>
            <a:r>
              <a:rPr lang="el-GR" dirty="0">
                <a:latin typeface="Corbel"/>
              </a:rPr>
              <a:t> of r and s</a:t>
            </a:r>
            <a:endParaRPr lang="el-GR" dirty="0"/>
          </a:p>
          <a:p>
            <a:pPr marL="0" indent="0">
              <a:buNone/>
            </a:pPr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1E68B12-A722-BF44-38CB-9EAD9AA31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Γραφικό 5">
            <a:extLst>
              <a:ext uri="{FF2B5EF4-FFF2-40B4-BE49-F238E27FC236}">
                <a16:creationId xmlns:a16="http://schemas.microsoft.com/office/drawing/2014/main" id="{96C08097-F9EF-8463-CF9B-54DE45606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9836" y="925102"/>
            <a:ext cx="3551896" cy="2397048"/>
          </a:xfrm>
          <a:prstGeom prst="rect">
            <a:avLst/>
          </a:prstGeom>
        </p:spPr>
      </p:pic>
      <p:pic>
        <p:nvPicPr>
          <p:cNvPr id="7" name="Γραφικό 6">
            <a:extLst>
              <a:ext uri="{FF2B5EF4-FFF2-40B4-BE49-F238E27FC236}">
                <a16:creationId xmlns:a16="http://schemas.microsoft.com/office/drawing/2014/main" id="{688B1DC4-8A56-4A84-F311-E35FE1994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8916" y="3597182"/>
            <a:ext cx="3543968" cy="2397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4A1BC-3945-A8C7-3D54-AE5E54EACC91}"/>
              </a:ext>
            </a:extLst>
          </p:cNvPr>
          <p:cNvSpPr txBox="1"/>
          <p:nvPr/>
        </p:nvSpPr>
        <p:spPr>
          <a:xfrm>
            <a:off x="5323840" y="3190240"/>
            <a:ext cx="32816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100" u="sng" err="1">
                <a:ea typeface="+mn-lt"/>
                <a:cs typeface="+mn-lt"/>
              </a:rPr>
              <a:t>Raster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join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by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cell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type</a:t>
            </a:r>
            <a:r>
              <a:rPr lang="el-GR" sz="1100" u="sng">
                <a:ea typeface="+mn-lt"/>
                <a:cs typeface="+mn-lt"/>
              </a:rPr>
              <a:t> of 2 </a:t>
            </a:r>
            <a:r>
              <a:rPr lang="el-GR" sz="1100" u="sng" err="1">
                <a:ea typeface="+mn-lt"/>
                <a:cs typeface="+mn-lt"/>
              </a:rPr>
              <a:t>polygons</a:t>
            </a:r>
            <a:r>
              <a:rPr lang="el-GR" sz="1100" u="sng">
                <a:ea typeface="+mn-lt"/>
                <a:cs typeface="+mn-lt"/>
              </a:rPr>
              <a:t> in a </a:t>
            </a:r>
            <a:r>
              <a:rPr lang="el-GR" sz="1100" u="sng" err="1">
                <a:ea typeface="+mn-lt"/>
                <a:cs typeface="+mn-lt"/>
              </a:rPr>
              <a:t>grid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>
                <a:latin typeface="Corbel"/>
                <a:ea typeface="+mn-lt"/>
                <a:cs typeface="+mn-lt"/>
              </a:rPr>
              <a:t>2</a:t>
            </a:r>
            <a:r>
              <a:rPr lang="el-GR" sz="1100" u="sng" baseline="30000">
                <a:latin typeface="Corbel"/>
                <a:ea typeface="+mn-lt"/>
                <a:cs typeface="+mn-lt"/>
              </a:rPr>
              <a:t>2</a:t>
            </a:r>
            <a:r>
              <a:rPr lang="el-GR" sz="1100" u="sng">
                <a:latin typeface="Corbel"/>
                <a:ea typeface="+mn-lt"/>
                <a:cs typeface="+mn-lt"/>
              </a:rPr>
              <a:t>x2</a:t>
            </a:r>
            <a:r>
              <a:rPr lang="el-GR" sz="1100" u="sng" baseline="30000">
                <a:latin typeface="Corbel"/>
                <a:ea typeface="+mn-lt"/>
                <a:cs typeface="+mn-lt"/>
              </a:rPr>
              <a:t>2</a:t>
            </a:r>
            <a:endParaRPr lang="el-GR" sz="1100" u="sng" baseline="30000">
              <a:latin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50F07-1EA1-8D1C-A5F3-681D5545F64B}"/>
              </a:ext>
            </a:extLst>
          </p:cNvPr>
          <p:cNvSpPr txBox="1"/>
          <p:nvPr/>
        </p:nvSpPr>
        <p:spPr>
          <a:xfrm>
            <a:off x="5303520" y="5862319"/>
            <a:ext cx="32816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100" u="sng" err="1">
                <a:ea typeface="+mn-lt"/>
                <a:cs typeface="+mn-lt"/>
              </a:rPr>
              <a:t>Raster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join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by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cell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 err="1">
                <a:ea typeface="+mn-lt"/>
                <a:cs typeface="+mn-lt"/>
              </a:rPr>
              <a:t>type</a:t>
            </a:r>
            <a:r>
              <a:rPr lang="el-GR" sz="1100" u="sng">
                <a:ea typeface="+mn-lt"/>
                <a:cs typeface="+mn-lt"/>
              </a:rPr>
              <a:t> of 2 </a:t>
            </a:r>
            <a:r>
              <a:rPr lang="el-GR" sz="1100" u="sng" err="1">
                <a:ea typeface="+mn-lt"/>
                <a:cs typeface="+mn-lt"/>
              </a:rPr>
              <a:t>polygons</a:t>
            </a:r>
            <a:r>
              <a:rPr lang="el-GR" sz="1100" u="sng">
                <a:ea typeface="+mn-lt"/>
                <a:cs typeface="+mn-lt"/>
              </a:rPr>
              <a:t> in a </a:t>
            </a:r>
            <a:r>
              <a:rPr lang="el-GR" sz="1100" u="sng" err="1">
                <a:ea typeface="+mn-lt"/>
                <a:cs typeface="+mn-lt"/>
              </a:rPr>
              <a:t>grid</a:t>
            </a:r>
            <a:r>
              <a:rPr lang="el-GR" sz="1100" u="sng">
                <a:ea typeface="+mn-lt"/>
                <a:cs typeface="+mn-lt"/>
              </a:rPr>
              <a:t> </a:t>
            </a:r>
            <a:r>
              <a:rPr lang="el-GR" sz="1100" u="sng">
                <a:latin typeface="Corbel"/>
                <a:ea typeface="+mn-lt"/>
                <a:cs typeface="+mn-lt"/>
              </a:rPr>
              <a:t>2</a:t>
            </a:r>
            <a:r>
              <a:rPr lang="el-GR" sz="1100" u="sng" baseline="30000">
                <a:latin typeface="Corbel"/>
                <a:ea typeface="+mn-lt"/>
                <a:cs typeface="+mn-lt"/>
              </a:rPr>
              <a:t>3</a:t>
            </a:r>
            <a:r>
              <a:rPr lang="el-GR" sz="1100" u="sng">
                <a:latin typeface="Corbel"/>
                <a:ea typeface="+mn-lt"/>
                <a:cs typeface="+mn-lt"/>
              </a:rPr>
              <a:t>x2</a:t>
            </a:r>
            <a:r>
              <a:rPr lang="el-GR" sz="1100" u="sng" baseline="30000">
                <a:latin typeface="Corbel"/>
                <a:ea typeface="+mn-lt"/>
                <a:cs typeface="+mn-lt"/>
              </a:rPr>
              <a:t>3</a:t>
            </a:r>
            <a:endParaRPr lang="el-GR" sz="1100" u="sng" baseline="30000"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408464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3657-9132-387B-7F74-6DD6BA97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refinement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47FF9-1472-BF67-ECE3-F52CF97B5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907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AFF5-7247-653D-89AD-582C2F2FB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Intersection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3117-C061-4737-B7E9-CCDAE883C3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2913841" cy="10643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Edge intersection</a:t>
            </a:r>
          </a:p>
          <a:p>
            <a:r>
              <a:rPr lang="en-US"/>
              <a:t>Point in polygon (ray casting)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589D-DBB2-D1ED-DE61-F46C2B425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A6D3D7-3679-31BE-8AE9-53FB8D767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311" y="3389031"/>
            <a:ext cx="4206553" cy="300736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AF244A-4870-F0A5-28FB-C6B5E2D96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8416" y="1422722"/>
            <a:ext cx="3490128" cy="331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8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EA66-E98B-265B-4BF5-6E8B9C44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474D7-F43B-1E42-DB92-B406492E9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94251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8E3F-D44A-88C6-CDD6-107DF441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85CD4-88CF-865B-318E-FC5E201E7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7121789-FD2A-A918-FD2A-5D5501292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" r="-36" b="122"/>
          <a:stretch/>
        </p:blipFill>
        <p:spPr>
          <a:xfrm>
            <a:off x="1582718" y="2009775"/>
            <a:ext cx="9040539" cy="39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97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4750BE-9C24-ED99-6CBD-E9BADDCFE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572" y="4383420"/>
            <a:ext cx="2960649" cy="850503"/>
          </a:xfrm>
        </p:spPr>
        <p:txBody>
          <a:bodyPr/>
          <a:lstStyle/>
          <a:p>
            <a:r>
              <a:rPr lang="el-GR" err="1"/>
              <a:t>pipeline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E90CAD6A-876A-26DB-BC34-72330AD73C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2648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2339-923A-EF1E-6412-43195344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57213"/>
            <a:ext cx="1981200" cy="659828"/>
          </a:xfrm>
        </p:spPr>
        <p:txBody>
          <a:bodyPr/>
          <a:lstStyle/>
          <a:p>
            <a:r>
              <a:rPr lang="en-US"/>
              <a:t>Pipeline</a:t>
            </a:r>
          </a:p>
        </p:txBody>
      </p:sp>
      <p:pic>
        <p:nvPicPr>
          <p:cNvPr id="5" name="Θέση περιεχομένου 4" descr="Εικόνα που περιέχει κείμενο, στιγμιότυπο οθόνης, διάγραμμα, γραμματοσειρά&#10;&#10;Περιγραφή που δημιουργήθηκε αυτόματα">
            <a:extLst>
              <a:ext uri="{FF2B5EF4-FFF2-40B4-BE49-F238E27FC236}">
                <a16:creationId xmlns:a16="http://schemas.microsoft.com/office/drawing/2014/main" id="{5937480A-93F2-54F4-FFA3-537196FF4A3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55600" y="2761921"/>
            <a:ext cx="6650582" cy="19982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393D7-9649-D388-B7D0-766AF115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1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567A-624E-0181-ED5C-E17E5EFC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Minimum bounding rectangle filtering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70A6-D768-0569-3830-10CC9EFAF2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3549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7DFF-E861-3B22-9B00-376F1707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2ACC9-987C-7A32-EF48-2D1E412D0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BDDC09-5593-2561-BCB7-6EE8EAD5B0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Find each polygon’s minimum and maximum x and y coordinates</a:t>
            </a:r>
          </a:p>
          <a:p>
            <a:r>
              <a:rPr lang="en-US">
                <a:ea typeface="+mn-lt"/>
                <a:cs typeface="+mn-lt"/>
              </a:rPr>
              <a:t>Coordinate compression (intersections are preserved)</a:t>
            </a:r>
          </a:p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3AB92AC-199B-73A0-2F21-AA0982136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8993" y="3122271"/>
            <a:ext cx="3451128" cy="33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DFD4-9E4E-7830-5693-0185DFC8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 forward plane sweep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9630F-D115-0FD5-087B-ADFFDC8692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9140055" cy="18842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When do rectangles intersect?</a:t>
            </a:r>
          </a:p>
          <a:p>
            <a:r>
              <a:rPr lang="en-US" dirty="0">
                <a:ea typeface="+mn-lt"/>
                <a:cs typeface="+mn-lt"/>
              </a:rPr>
              <a:t>Sweeping line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Hit rectangle is checked with intersecting rectangles on sweeping axis</a:t>
            </a:r>
          </a:p>
          <a:p>
            <a:r>
              <a:rPr lang="en-US" dirty="0">
                <a:ea typeface="+mn-lt"/>
                <a:cs typeface="+mn-lt"/>
              </a:rPr>
              <a:t>Number of pairs checked -&gt; number of intersections on sweeping axis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A080B-0F56-DC11-BCCC-265463B8F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74647568-5D6A-F5D3-CC7F-6EAE3CEF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6498" y="4082220"/>
            <a:ext cx="2320925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3FAB-E6DB-21F2-5428-038BBD19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FEED FORWARD PLANE SWEEP</a:t>
            </a:r>
          </a:p>
          <a:p>
            <a:r>
              <a:rPr lang="en-US"/>
              <a:t>(Optimized)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0A97-25E6-1117-9B5F-923E3A3F67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>
                <a:latin typeface="Arial"/>
                <a:cs typeface="Arial"/>
              </a:rPr>
              <a:t>Perform sweep on axis with less intersections</a:t>
            </a:r>
          </a:p>
          <a:p>
            <a:r>
              <a:rPr lang="en-US" sz="1900">
                <a:latin typeface="Arial"/>
                <a:cs typeface="Arial"/>
              </a:rPr>
              <a:t>Partition plane and solve each subproblem in parallel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F8CAE-0EB3-4722-6D4F-6F3A34362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8C3F02-16D1-F9B4-FA42-1D49763C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7141" y="3096147"/>
            <a:ext cx="2334348" cy="24003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B62928-D380-57CC-77B2-739E7F7A9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643" y="3399744"/>
            <a:ext cx="43434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4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E4C3-80B0-CDD5-D342-E0AB431C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 axis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7FFA4-ED5D-837A-2F77-3E76B31289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3097107" cy="41557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Project rectangles on axis</a:t>
            </a:r>
          </a:p>
          <a:p>
            <a:r>
              <a:rPr lang="en-US"/>
              <a:t>Authors approximate intersections</a:t>
            </a:r>
          </a:p>
          <a:p>
            <a:r>
              <a:rPr lang="en-US"/>
              <a:t>We find exact number</a:t>
            </a:r>
          </a:p>
          <a:p>
            <a:r>
              <a:rPr lang="en-US"/>
              <a:t>Segments transformed to points</a:t>
            </a:r>
          </a:p>
          <a:p>
            <a:r>
              <a:rPr lang="en-US"/>
              <a:t>Query on halfplane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[1, y] x [x, +inf]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A3064-EF19-65EF-3189-68EDBE298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97131DF-B908-CD3D-3438-46CE90BC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865" y="2386856"/>
            <a:ext cx="5789029" cy="28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41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</vt:lpstr>
      <vt:lpstr>Reimplementing Raster Intervals: A Detailed Study on Polygon Intersection Joins  Dimitrios kyriakopoulos Dimitrios rontogiannis</vt:lpstr>
      <vt:lpstr>Recap</vt:lpstr>
      <vt:lpstr>pipeline</vt:lpstr>
      <vt:lpstr>Pipeline</vt:lpstr>
      <vt:lpstr>Minimum bounding rectangle filtering</vt:lpstr>
      <vt:lpstr>preprocessing</vt:lpstr>
      <vt:lpstr>Feed forward plane sweep</vt:lpstr>
      <vt:lpstr>FEED FORWARD PLANE SWEEP (Optimized)</vt:lpstr>
      <vt:lpstr>Best axis</vt:lpstr>
      <vt:lpstr>Dense scenario</vt:lpstr>
      <vt:lpstr>Missed inner intersections</vt:lpstr>
      <vt:lpstr>Missed outer intersections</vt:lpstr>
      <vt:lpstr>Combined algorithm</vt:lpstr>
      <vt:lpstr>RASTERIZATION</vt:lpstr>
      <vt:lpstr>cLIPPING</vt:lpstr>
      <vt:lpstr>CELLS ENCODING</vt:lpstr>
      <vt:lpstr>Ambiguity in Rasterization Process</vt:lpstr>
      <vt:lpstr>serialization</vt:lpstr>
      <vt:lpstr>Hilbert curve</vt:lpstr>
      <vt:lpstr>serialization</vt:lpstr>
      <vt:lpstr>Raster interval join algorithm</vt:lpstr>
      <vt:lpstr>RI join algorithm</vt:lpstr>
      <vt:lpstr>refinement</vt:lpstr>
      <vt:lpstr>Intersection checks</vt:lpstr>
      <vt:lpstr>Experiments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62</cp:revision>
  <dcterms:created xsi:type="dcterms:W3CDTF">2024-06-24T05:17:29Z</dcterms:created>
  <dcterms:modified xsi:type="dcterms:W3CDTF">2024-06-25T16:04:06Z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